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1" r:id="rId4"/>
    <p:sldId id="262" r:id="rId5"/>
    <p:sldId id="257" r:id="rId6"/>
    <p:sldId id="263" r:id="rId7"/>
    <p:sldId id="265" r:id="rId8"/>
    <p:sldId id="267" r:id="rId9"/>
    <p:sldId id="268" r:id="rId10"/>
    <p:sldId id="269" r:id="rId11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11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28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35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3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30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29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668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584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61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79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174A3-DF11-480B-AC0A-FACDA4DA5C8B}" type="datetimeFigureOut">
              <a:rPr kumimoji="1" lang="ja-JP" altLang="en-US" smtClean="0"/>
              <a:t>2015/3/12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FABA9-B1B2-4D4D-BA44-63FFCCDB02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60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小規模事業者持続化補助金に係る地方事務局業務の流れ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6400800" cy="1057672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平成２７年３月</a:t>
            </a:r>
            <a:endParaRPr kumimoji="1" lang="en-US" altLang="ja-JP" dirty="0" smtClean="0"/>
          </a:p>
          <a:p>
            <a:r>
              <a:rPr lang="ja-JP" altLang="en-US" dirty="0"/>
              <a:t>全国商工会連合会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5969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実績報告・確定・精算手続き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4860032" y="965190"/>
            <a:ext cx="1177319" cy="54881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691680" y="2276872"/>
            <a:ext cx="360039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角丸四角形 35"/>
          <p:cNvSpPr/>
          <p:nvPr/>
        </p:nvSpPr>
        <p:spPr>
          <a:xfrm>
            <a:off x="7236296" y="982134"/>
            <a:ext cx="1584176" cy="575923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スマイル 24"/>
          <p:cNvSpPr/>
          <p:nvPr/>
        </p:nvSpPr>
        <p:spPr>
          <a:xfrm>
            <a:off x="539552" y="1090444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23528" y="177281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スマイル 43"/>
          <p:cNvSpPr/>
          <p:nvPr/>
        </p:nvSpPr>
        <p:spPr>
          <a:xfrm>
            <a:off x="539552" y="2895822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23528" y="3578194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スマイル 49"/>
          <p:cNvSpPr/>
          <p:nvPr/>
        </p:nvSpPr>
        <p:spPr>
          <a:xfrm>
            <a:off x="539552" y="4653136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23528" y="530638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107504" y="909756"/>
            <a:ext cx="1584176" cy="583161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3030296" y="965190"/>
            <a:ext cx="1177319" cy="548814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商工会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63688" y="2335548"/>
            <a:ext cx="119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①実績報告相談</a:t>
            </a:r>
            <a:endParaRPr kumimoji="1" lang="ja-JP" altLang="en-US" dirty="0"/>
          </a:p>
        </p:txBody>
      </p:sp>
      <p:cxnSp>
        <p:nvCxnSpPr>
          <p:cNvPr id="37" name="直線矢印コネクタ 36"/>
          <p:cNvCxnSpPr>
            <a:endCxn id="46" idx="2"/>
          </p:cNvCxnSpPr>
          <p:nvPr/>
        </p:nvCxnSpPr>
        <p:spPr>
          <a:xfrm>
            <a:off x="1691680" y="3065933"/>
            <a:ext cx="59766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1763688" y="3135189"/>
            <a:ext cx="119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②実績</a:t>
            </a:r>
            <a:r>
              <a:rPr lang="ja-JP" altLang="en-US" dirty="0"/>
              <a:t>報告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5004048" y="2602952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チェック</a:t>
            </a:r>
            <a:endParaRPr kumimoji="1" lang="ja-JP" altLang="en-US" dirty="0"/>
          </a:p>
        </p:txBody>
      </p:sp>
      <p:sp>
        <p:nvSpPr>
          <p:cNvPr id="46" name="円/楕円 45"/>
          <p:cNvSpPr/>
          <p:nvPr/>
        </p:nvSpPr>
        <p:spPr>
          <a:xfrm>
            <a:off x="7668344" y="2602951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受付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>
            <a:stCxn id="46" idx="4"/>
            <a:endCxn id="49" idx="0"/>
          </p:cNvCxnSpPr>
          <p:nvPr/>
        </p:nvCxnSpPr>
        <p:spPr>
          <a:xfrm>
            <a:off x="8100392" y="3528914"/>
            <a:ext cx="0" cy="3239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円/楕円 48"/>
          <p:cNvSpPr/>
          <p:nvPr/>
        </p:nvSpPr>
        <p:spPr>
          <a:xfrm>
            <a:off x="7668344" y="3852894"/>
            <a:ext cx="864096" cy="8751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確定</a:t>
            </a:r>
            <a:endParaRPr kumimoji="1" lang="ja-JP" altLang="en-US" dirty="0"/>
          </a:p>
        </p:txBody>
      </p:sp>
      <p:cxnSp>
        <p:nvCxnSpPr>
          <p:cNvPr id="54" name="直線矢印コネクタ 53"/>
          <p:cNvCxnSpPr>
            <a:stCxn id="49" idx="2"/>
          </p:cNvCxnSpPr>
          <p:nvPr/>
        </p:nvCxnSpPr>
        <p:spPr>
          <a:xfrm flipH="1">
            <a:off x="1691680" y="4290459"/>
            <a:ext cx="5976664" cy="254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線吹き出し 1 (枠付き) 21"/>
          <p:cNvSpPr/>
          <p:nvPr/>
        </p:nvSpPr>
        <p:spPr>
          <a:xfrm>
            <a:off x="6300192" y="3323032"/>
            <a:ext cx="1224136" cy="792088"/>
          </a:xfrm>
          <a:prstGeom prst="borderCallout1">
            <a:avLst>
              <a:gd name="adj1" fmla="val 24249"/>
              <a:gd name="adj2" fmla="val 105852"/>
              <a:gd name="adj3" fmla="val 6490"/>
              <a:gd name="adj4" fmla="val 1260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受付承認は月２回（１１月以降は月４回）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7596336" y="3847555"/>
            <a:ext cx="72008" cy="1304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5940152" y="4358691"/>
            <a:ext cx="134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③確定</a:t>
            </a:r>
            <a:r>
              <a:rPr lang="ja-JP" altLang="en-US" dirty="0"/>
              <a:t>通知</a:t>
            </a:r>
            <a:endParaRPr kumimoji="1" lang="ja-JP" altLang="en-US" dirty="0"/>
          </a:p>
        </p:txBody>
      </p:sp>
      <p:sp>
        <p:nvSpPr>
          <p:cNvPr id="34" name="左矢印 33"/>
          <p:cNvSpPr/>
          <p:nvPr/>
        </p:nvSpPr>
        <p:spPr>
          <a:xfrm>
            <a:off x="1692517" y="982134"/>
            <a:ext cx="1192964" cy="1224136"/>
          </a:xfrm>
          <a:prstGeom prst="leftArrow">
            <a:avLst>
              <a:gd name="adj1" fmla="val 66867"/>
              <a:gd name="adj2" fmla="val 364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事業実施支援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1718221" y="5221046"/>
            <a:ext cx="59766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763688" y="4867838"/>
            <a:ext cx="1338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④</a:t>
            </a:r>
            <a:r>
              <a:rPr lang="ja-JP" altLang="en-US" dirty="0"/>
              <a:t>精算</a:t>
            </a:r>
            <a:r>
              <a:rPr lang="ja-JP" altLang="en-US" dirty="0" smtClean="0"/>
              <a:t>払い</a:t>
            </a:r>
            <a:r>
              <a:rPr lang="ja-JP" altLang="en-US" dirty="0"/>
              <a:t>請求</a:t>
            </a:r>
            <a:endParaRPr kumimoji="1" lang="ja-JP" altLang="en-US" dirty="0"/>
          </a:p>
        </p:txBody>
      </p:sp>
      <p:sp>
        <p:nvSpPr>
          <p:cNvPr id="30" name="円/楕円 29"/>
          <p:cNvSpPr/>
          <p:nvPr/>
        </p:nvSpPr>
        <p:spPr>
          <a:xfrm>
            <a:off x="5004048" y="4728023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チェック</a:t>
            </a:r>
            <a:endParaRPr kumimoji="1" lang="ja-JP" altLang="en-US" dirty="0"/>
          </a:p>
        </p:txBody>
      </p:sp>
      <p:sp>
        <p:nvSpPr>
          <p:cNvPr id="31" name="円/楕円 30"/>
          <p:cNvSpPr/>
          <p:nvPr/>
        </p:nvSpPr>
        <p:spPr>
          <a:xfrm>
            <a:off x="7694885" y="4849327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受付</a:t>
            </a:r>
            <a:endParaRPr kumimoji="1" lang="ja-JP" altLang="en-US" dirty="0"/>
          </a:p>
        </p:txBody>
      </p:sp>
      <p:sp>
        <p:nvSpPr>
          <p:cNvPr id="35" name="円/楕円 34"/>
          <p:cNvSpPr/>
          <p:nvPr/>
        </p:nvSpPr>
        <p:spPr>
          <a:xfrm>
            <a:off x="7699206" y="5799747"/>
            <a:ext cx="864096" cy="8751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確定</a:t>
            </a:r>
            <a:endParaRPr kumimoji="1" lang="ja-JP" altLang="en-US" dirty="0"/>
          </a:p>
        </p:txBody>
      </p:sp>
      <p:cxnSp>
        <p:nvCxnSpPr>
          <p:cNvPr id="39" name="直線矢印コネクタ 38"/>
          <p:cNvCxnSpPr>
            <a:stCxn id="35" idx="2"/>
          </p:cNvCxnSpPr>
          <p:nvPr/>
        </p:nvCxnSpPr>
        <p:spPr>
          <a:xfrm flipH="1" flipV="1">
            <a:off x="1691680" y="6237311"/>
            <a:ext cx="6007526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5944497" y="5723964"/>
            <a:ext cx="133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⑤送金</a:t>
            </a:r>
            <a:r>
              <a:rPr lang="ja-JP" altLang="en-US" dirty="0"/>
              <a:t>通知</a:t>
            </a:r>
            <a:endParaRPr kumimoji="1" lang="ja-JP" altLang="en-US" dirty="0"/>
          </a:p>
        </p:txBody>
      </p:sp>
      <p:cxnSp>
        <p:nvCxnSpPr>
          <p:cNvPr id="12" name="カギ線コネクタ 11"/>
          <p:cNvCxnSpPr>
            <a:stCxn id="35" idx="2"/>
          </p:cNvCxnSpPr>
          <p:nvPr/>
        </p:nvCxnSpPr>
        <p:spPr>
          <a:xfrm rot="10800000" flipV="1">
            <a:off x="1718224" y="6237312"/>
            <a:ext cx="5980983" cy="313184"/>
          </a:xfrm>
          <a:prstGeom prst="bentConnector3">
            <a:avLst>
              <a:gd name="adj1" fmla="val 22136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4190724" y="6497943"/>
            <a:ext cx="1338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⑥</a:t>
            </a:r>
            <a:r>
              <a:rPr lang="ja-JP" altLang="en-US" dirty="0" smtClean="0"/>
              <a:t>送金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2276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2519772" y="764704"/>
            <a:ext cx="1476164" cy="54374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商工会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79511" y="764704"/>
            <a:ext cx="1468097" cy="60486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076056" y="764704"/>
            <a:ext cx="1512168" cy="54374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7380312" y="764704"/>
            <a:ext cx="1512168" cy="60486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75118" y="1061346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相談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1655676" y="1052736"/>
            <a:ext cx="9001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H="1">
            <a:off x="1647608" y="1556792"/>
            <a:ext cx="7641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691680" y="1547500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支援</a:t>
            </a:r>
            <a:endParaRPr kumimoji="1" lang="ja-JP" altLang="en-US" dirty="0"/>
          </a:p>
        </p:txBody>
      </p:sp>
      <p:cxnSp>
        <p:nvCxnSpPr>
          <p:cNvPr id="34" name="直線矢印コネクタ 33"/>
          <p:cNvCxnSpPr/>
          <p:nvPr/>
        </p:nvCxnSpPr>
        <p:spPr>
          <a:xfrm>
            <a:off x="1655676" y="2035154"/>
            <a:ext cx="3420380" cy="2569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1655676" y="2051556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応募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735796" y="1774557"/>
            <a:ext cx="97210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応募書類データ作成支援</a:t>
            </a:r>
            <a:endParaRPr kumimoji="1" lang="ja-JP" altLang="en-US" sz="12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175956" y="209772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応募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283079" y="1896655"/>
            <a:ext cx="10981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要件チェック</a:t>
            </a:r>
            <a:endParaRPr kumimoji="1" lang="ja-JP" altLang="en-US" sz="1200" dirty="0"/>
          </a:p>
        </p:txBody>
      </p:sp>
      <p:cxnSp>
        <p:nvCxnSpPr>
          <p:cNvPr id="43" name="直線矢印コネクタ 42"/>
          <p:cNvCxnSpPr/>
          <p:nvPr/>
        </p:nvCxnSpPr>
        <p:spPr>
          <a:xfrm flipV="1">
            <a:off x="6588224" y="2035154"/>
            <a:ext cx="792088" cy="164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7750133" y="1774557"/>
            <a:ext cx="85431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審査・中小企業庁との協議</a:t>
            </a:r>
            <a:endParaRPr kumimoji="1" lang="ja-JP" altLang="en-US" sz="1200" dirty="0"/>
          </a:p>
        </p:txBody>
      </p:sp>
      <p:cxnSp>
        <p:nvCxnSpPr>
          <p:cNvPr id="58" name="直線矢印コネクタ 57"/>
          <p:cNvCxnSpPr/>
          <p:nvPr/>
        </p:nvCxnSpPr>
        <p:spPr>
          <a:xfrm>
            <a:off x="8126903" y="2467054"/>
            <a:ext cx="0" cy="5760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7750132" y="2708920"/>
            <a:ext cx="85431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採択</a:t>
            </a:r>
            <a:endParaRPr kumimoji="1" lang="en-US" altLang="ja-JP" sz="1200" dirty="0" smtClean="0"/>
          </a:p>
          <a:p>
            <a:pPr algn="ctr"/>
            <a:r>
              <a:rPr lang="ja-JP" altLang="en-US" sz="1200" dirty="0"/>
              <a:t>交付決定</a:t>
            </a:r>
            <a:endParaRPr kumimoji="1" lang="ja-JP" altLang="en-US" sz="1200" dirty="0"/>
          </a:p>
        </p:txBody>
      </p:sp>
      <p:cxnSp>
        <p:nvCxnSpPr>
          <p:cNvPr id="61" name="直線矢印コネクタ 60"/>
          <p:cNvCxnSpPr/>
          <p:nvPr/>
        </p:nvCxnSpPr>
        <p:spPr>
          <a:xfrm flipH="1">
            <a:off x="1675118" y="2939754"/>
            <a:ext cx="59621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3923928" y="2979649"/>
            <a:ext cx="1090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採択・交付決定通知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83145" y="3442821"/>
            <a:ext cx="9721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事業実施</a:t>
            </a:r>
            <a:endParaRPr kumimoji="1" lang="ja-JP" altLang="en-US" sz="12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5332" y="2801253"/>
            <a:ext cx="9721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事業開始</a:t>
            </a:r>
            <a:endParaRPr kumimoji="1" lang="ja-JP" altLang="en-US" sz="1200" dirty="0"/>
          </a:p>
        </p:txBody>
      </p:sp>
      <p:cxnSp>
        <p:nvCxnSpPr>
          <p:cNvPr id="67" name="直線矢印コネクタ 66"/>
          <p:cNvCxnSpPr/>
          <p:nvPr/>
        </p:nvCxnSpPr>
        <p:spPr>
          <a:xfrm>
            <a:off x="867683" y="3078252"/>
            <a:ext cx="0" cy="36933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/>
          <p:nvPr/>
        </p:nvCxnSpPr>
        <p:spPr>
          <a:xfrm flipH="1">
            <a:off x="1647608" y="3573422"/>
            <a:ext cx="83616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/>
          <p:cNvSpPr txBox="1"/>
          <p:nvPr/>
        </p:nvSpPr>
        <p:spPr>
          <a:xfrm>
            <a:off x="1727684" y="3573422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支援</a:t>
            </a:r>
            <a:endParaRPr kumimoji="1" lang="ja-JP" altLang="en-US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31540" y="1229851"/>
            <a:ext cx="97210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sz="1200" dirty="0"/>
          </a:p>
          <a:p>
            <a:pPr algn="ctr"/>
            <a:r>
              <a:rPr kumimoji="1" lang="ja-JP" altLang="en-US" sz="1200" dirty="0" smtClean="0"/>
              <a:t>計画書等</a:t>
            </a:r>
            <a:endParaRPr kumimoji="1" lang="en-US" altLang="ja-JP" sz="1200" dirty="0" smtClean="0"/>
          </a:p>
          <a:p>
            <a:pPr algn="ctr"/>
            <a:r>
              <a:rPr kumimoji="1" lang="ja-JP" altLang="en-US" sz="1200" dirty="0" smtClean="0"/>
              <a:t>作成</a:t>
            </a:r>
            <a:endParaRPr lang="en-US" altLang="ja-JP" sz="1200" dirty="0"/>
          </a:p>
          <a:p>
            <a:pPr algn="ctr"/>
            <a:endParaRPr kumimoji="1" lang="ja-JP" altLang="en-US" sz="1200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31540" y="4151590"/>
            <a:ext cx="9721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事業終了</a:t>
            </a:r>
            <a:endParaRPr kumimoji="1" lang="ja-JP" altLang="en-US" sz="1200" dirty="0"/>
          </a:p>
        </p:txBody>
      </p:sp>
      <p:cxnSp>
        <p:nvCxnSpPr>
          <p:cNvPr id="78" name="直線矢印コネクタ 77"/>
          <p:cNvCxnSpPr/>
          <p:nvPr/>
        </p:nvCxnSpPr>
        <p:spPr>
          <a:xfrm>
            <a:off x="865382" y="3748786"/>
            <a:ext cx="0" cy="3992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テキスト ボックス 84"/>
          <p:cNvSpPr txBox="1"/>
          <p:nvPr/>
        </p:nvSpPr>
        <p:spPr>
          <a:xfrm>
            <a:off x="397330" y="4848506"/>
            <a:ext cx="9721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実績報告</a:t>
            </a:r>
            <a:r>
              <a:rPr lang="ja-JP" altLang="en-US" sz="1200" dirty="0" smtClean="0"/>
              <a:t>作成</a:t>
            </a:r>
            <a:endParaRPr kumimoji="1" lang="ja-JP" altLang="en-US" sz="1200" dirty="0"/>
          </a:p>
        </p:txBody>
      </p:sp>
      <p:cxnSp>
        <p:nvCxnSpPr>
          <p:cNvPr id="90" name="直線矢印コネクタ 89"/>
          <p:cNvCxnSpPr/>
          <p:nvPr/>
        </p:nvCxnSpPr>
        <p:spPr>
          <a:xfrm>
            <a:off x="849761" y="4428589"/>
            <a:ext cx="0" cy="3992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/>
          <p:nvPr/>
        </p:nvCxnSpPr>
        <p:spPr>
          <a:xfrm flipH="1">
            <a:off x="1675118" y="4151590"/>
            <a:ext cx="816718" cy="5331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矢印コネクタ 94"/>
          <p:cNvCxnSpPr/>
          <p:nvPr/>
        </p:nvCxnSpPr>
        <p:spPr>
          <a:xfrm>
            <a:off x="1691680" y="5079338"/>
            <a:ext cx="6210198" cy="175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1763688" y="4500048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支援</a:t>
            </a:r>
            <a:endParaRPr kumimoji="1" lang="ja-JP" altLang="en-US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1727684" y="5093111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/>
              <a:t>提出</a:t>
            </a:r>
            <a:endParaRPr kumimoji="1" lang="ja-JP" altLang="en-US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258538" y="4958387"/>
            <a:ext cx="10981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内容チェック</a:t>
            </a:r>
            <a:endParaRPr kumimoji="1" lang="ja-JP" altLang="en-US" sz="1200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7596336" y="4941168"/>
            <a:ext cx="109812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sz="1200" dirty="0" smtClean="0"/>
          </a:p>
          <a:p>
            <a:pPr algn="ctr"/>
            <a:r>
              <a:rPr lang="ja-JP" altLang="en-US" sz="1200" dirty="0" smtClean="0"/>
              <a:t>補助金確定</a:t>
            </a:r>
            <a:endParaRPr lang="en-US" altLang="ja-JP" sz="1200" dirty="0" smtClean="0"/>
          </a:p>
          <a:p>
            <a:pPr algn="ctr"/>
            <a:endParaRPr kumimoji="1" lang="ja-JP" altLang="en-US" sz="1200" dirty="0"/>
          </a:p>
        </p:txBody>
      </p:sp>
      <p:cxnSp>
        <p:nvCxnSpPr>
          <p:cNvPr id="103" name="直線矢印コネクタ 102"/>
          <p:cNvCxnSpPr/>
          <p:nvPr/>
        </p:nvCxnSpPr>
        <p:spPr>
          <a:xfrm flipH="1" flipV="1">
            <a:off x="1647609" y="5525159"/>
            <a:ext cx="5732704" cy="1027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3995936" y="552515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確定</a:t>
            </a:r>
            <a:r>
              <a:rPr lang="ja-JP" altLang="en-US" dirty="0"/>
              <a:t>通知</a:t>
            </a:r>
            <a:endParaRPr kumimoji="1" lang="ja-JP" altLang="en-US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397330" y="5606459"/>
            <a:ext cx="9721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補助金請求作成</a:t>
            </a:r>
            <a:endParaRPr kumimoji="1" lang="ja-JP" altLang="en-US" sz="1200" dirty="0"/>
          </a:p>
        </p:txBody>
      </p:sp>
      <p:cxnSp>
        <p:nvCxnSpPr>
          <p:cNvPr id="109" name="直線矢印コネクタ 108"/>
          <p:cNvCxnSpPr/>
          <p:nvPr/>
        </p:nvCxnSpPr>
        <p:spPr>
          <a:xfrm>
            <a:off x="1727684" y="6037785"/>
            <a:ext cx="5850158" cy="36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397330" y="6381328"/>
            <a:ext cx="9721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補助金受領</a:t>
            </a:r>
            <a:endParaRPr kumimoji="1" lang="ja-JP" altLang="en-US" sz="1200" dirty="0"/>
          </a:p>
        </p:txBody>
      </p:sp>
      <p:cxnSp>
        <p:nvCxnSpPr>
          <p:cNvPr id="111" name="直線矢印コネクタ 110"/>
          <p:cNvCxnSpPr/>
          <p:nvPr/>
        </p:nvCxnSpPr>
        <p:spPr>
          <a:xfrm flipH="1" flipV="1">
            <a:off x="1674169" y="6381328"/>
            <a:ext cx="5850159" cy="882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7596336" y="5879013"/>
            <a:ext cx="115212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altLang="ja-JP" sz="1200" dirty="0" smtClean="0"/>
          </a:p>
          <a:p>
            <a:pPr algn="ctr"/>
            <a:r>
              <a:rPr lang="ja-JP" altLang="en-US" sz="1200" dirty="0" smtClean="0"/>
              <a:t>補助金支払</a:t>
            </a:r>
            <a:endParaRPr lang="en-US" altLang="ja-JP" sz="1200" dirty="0" smtClean="0"/>
          </a:p>
          <a:p>
            <a:pPr algn="ctr"/>
            <a:endParaRPr kumimoji="1" lang="ja-JP" altLang="en-US" sz="1200" dirty="0"/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2708793" y="4980860"/>
            <a:ext cx="109812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内容チェック</a:t>
            </a:r>
            <a:endParaRPr kumimoji="1" lang="ja-JP" altLang="en-US" sz="1200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383145" y="116632"/>
            <a:ext cx="8221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/>
              <a:t>小規模事業者持続化補助金の流れ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4320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小規模事業者持続化補助金に関する</a:t>
            </a:r>
            <a:r>
              <a:rPr lang="ja-JP" altLang="en-US" dirty="0"/>
              <a:t>都道府県連</a:t>
            </a:r>
            <a:r>
              <a:rPr kumimoji="1" lang="ja-JP" altLang="en-US" dirty="0" smtClean="0"/>
              <a:t>の業務①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95536" y="1628800"/>
            <a:ext cx="8424936" cy="4968552"/>
          </a:xfrm>
        </p:spPr>
        <p:txBody>
          <a:bodyPr vert="horz"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dirty="0" smtClean="0"/>
              <a:t>１．申請受付関係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①説明会・広報の実施（任意）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②</a:t>
            </a:r>
            <a:r>
              <a:rPr lang="ja-JP" altLang="en-US" dirty="0" smtClean="0"/>
              <a:t>補助金申請書の受付（書面・データ）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③</a:t>
            </a:r>
            <a:r>
              <a:rPr lang="ja-JP" altLang="en-US" dirty="0" smtClean="0"/>
              <a:t>申請書の要件チェック・修正等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④</a:t>
            </a:r>
            <a:r>
              <a:rPr kumimoji="1" lang="ja-JP" altLang="en-US" dirty="0" smtClean="0"/>
              <a:t>申請書類データの全国連への送付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２．書面審査関係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①書面審査委員の推薦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②書面審査委員への委嘱文書の送付・承諾書の回収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③</a:t>
            </a:r>
            <a:r>
              <a:rPr lang="ja-JP" altLang="en-US" dirty="0" smtClean="0"/>
              <a:t>書面審査</a:t>
            </a:r>
            <a:r>
              <a:rPr lang="ja-JP" altLang="en-US" dirty="0"/>
              <a:t>委員へ</a:t>
            </a:r>
            <a:r>
              <a:rPr lang="ja-JP" altLang="en-US" dirty="0" smtClean="0"/>
              <a:t>の審査資料の送付・回収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④</a:t>
            </a:r>
            <a:r>
              <a:rPr lang="ja-JP" altLang="en-US" dirty="0" smtClean="0"/>
              <a:t>書面審査委員への審査票の送付・回収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⑤</a:t>
            </a:r>
            <a:r>
              <a:rPr lang="ja-JP" altLang="en-US" dirty="0" smtClean="0"/>
              <a:t>書面審査結果の全国連への送付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⑥書面審査委員の審査件数の全国連への報告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6643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小規模事業者持続化補助金に関する</a:t>
            </a:r>
            <a:r>
              <a:rPr lang="ja-JP" altLang="en-US" dirty="0"/>
              <a:t>都道府県連</a:t>
            </a:r>
            <a:r>
              <a:rPr kumimoji="1" lang="ja-JP" altLang="en-US" dirty="0" smtClean="0"/>
              <a:t>の業務②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7504" y="1412776"/>
            <a:ext cx="9036496" cy="5328592"/>
          </a:xfrm>
        </p:spPr>
        <p:txBody>
          <a:bodyPr vert="horz">
            <a:normAutofit fontScale="85000"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３．採択通知・交付決定通知等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①補助金申請の流れ・補助金支出の手引き等の印刷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②採択通知・不採択通知の発送（通知は全国連が作成）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③</a:t>
            </a:r>
            <a:r>
              <a:rPr lang="ja-JP" altLang="en-US" dirty="0"/>
              <a:t>交付</a:t>
            </a:r>
            <a:r>
              <a:rPr lang="ja-JP" altLang="en-US" dirty="0" smtClean="0"/>
              <a:t>決定通知の発送</a:t>
            </a:r>
            <a:r>
              <a:rPr lang="ja-JP" altLang="en-US" dirty="0"/>
              <a:t>（通知は全国連が作成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④採択事業者向け説明会の開催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４</a:t>
            </a:r>
            <a:r>
              <a:rPr lang="ja-JP" altLang="en-US" dirty="0" smtClean="0"/>
              <a:t>．交付決定後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①交付申請取下・計画変更承認申請・中止（廃止）申請・事故報告・遂行状況報告・実績報告・精算払請求等補助金関連書類の受付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②上記の書類の内容のチェック及び修正対応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③上記の書類の全国連への</a:t>
            </a:r>
            <a:r>
              <a:rPr lang="ja-JP" altLang="en-US" dirty="0" smtClean="0"/>
              <a:t>送付・データの入力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④確定通知・変更承認通知等の発送（通知は全国連が作成）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689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小規模事業者持続化補助金に関する商工会に協力いただく業務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3528" y="1628800"/>
            <a:ext cx="8229600" cy="4525963"/>
          </a:xfrm>
        </p:spPr>
        <p:txBody>
          <a:bodyPr vert="horz">
            <a:normAutofit lnSpcReduction="10000"/>
          </a:bodyPr>
          <a:lstStyle/>
          <a:p>
            <a:pPr marL="0" indent="0">
              <a:buNone/>
            </a:pPr>
            <a:r>
              <a:rPr lang="ja-JP" altLang="en-US" dirty="0" smtClean="0"/>
              <a:t>①事業者の経営計画作成・補助事業計画作成支援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②事業者への重要事項の通知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③</a:t>
            </a:r>
            <a:r>
              <a:rPr kumimoji="1" lang="ja-JP" altLang="en-US" dirty="0" smtClean="0"/>
              <a:t>事業者の申請書類データ作成支援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④</a:t>
            </a:r>
            <a:r>
              <a:rPr lang="ja-JP" altLang="en-US" dirty="0" smtClean="0"/>
              <a:t>事業者の補助事業実施の支援・フォローアップ（伴走型指導）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⑤事業者の補助事業実績報告（変更申請等その他の手続きを含む）作成支援・内容チェック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⑥成果アンケートに関するヒアリング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6375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申請受付関係フロー</a:t>
            </a:r>
            <a:endParaRPr kumimoji="1" lang="ja-JP" altLang="en-US" dirty="0"/>
          </a:p>
        </p:txBody>
      </p:sp>
      <p:sp>
        <p:nvSpPr>
          <p:cNvPr id="9" name="スマイル 8"/>
          <p:cNvSpPr/>
          <p:nvPr/>
        </p:nvSpPr>
        <p:spPr>
          <a:xfrm>
            <a:off x="683568" y="1628800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67544" y="2297864"/>
            <a:ext cx="1152128" cy="1160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事業者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563888" y="2276872"/>
            <a:ext cx="1728192" cy="1202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7" name="直線矢印コネクタ 16"/>
          <p:cNvCxnSpPr>
            <a:stCxn id="10" idx="3"/>
            <a:endCxn id="13" idx="1"/>
          </p:cNvCxnSpPr>
          <p:nvPr/>
        </p:nvCxnSpPr>
        <p:spPr>
          <a:xfrm>
            <a:off x="1619672" y="2878120"/>
            <a:ext cx="194421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グループ化 6"/>
          <p:cNvGrpSpPr/>
          <p:nvPr/>
        </p:nvGrpSpPr>
        <p:grpSpPr>
          <a:xfrm>
            <a:off x="1964523" y="2276872"/>
            <a:ext cx="961261" cy="1160512"/>
            <a:chOff x="1259632" y="3645024"/>
            <a:chExt cx="1384921" cy="1888976"/>
          </a:xfrm>
          <a:solidFill>
            <a:schemeClr val="bg1"/>
          </a:solidFill>
        </p:grpSpPr>
        <p:sp>
          <p:nvSpPr>
            <p:cNvPr id="4" name="フローチャート : 書類 3"/>
            <p:cNvSpPr/>
            <p:nvPr/>
          </p:nvSpPr>
          <p:spPr>
            <a:xfrm>
              <a:off x="1259632" y="36450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5" name="フローチャート : 書類 4"/>
            <p:cNvSpPr/>
            <p:nvPr/>
          </p:nvSpPr>
          <p:spPr>
            <a:xfrm>
              <a:off x="1412032" y="37974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6" name="フローチャート : 書類 5"/>
            <p:cNvSpPr/>
            <p:nvPr/>
          </p:nvSpPr>
          <p:spPr>
            <a:xfrm>
              <a:off x="1564432" y="3949824"/>
              <a:ext cx="1080121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 smtClean="0">
                  <a:solidFill>
                    <a:schemeClr val="tx1"/>
                  </a:solidFill>
                </a:rPr>
                <a:t>申請書</a:t>
              </a:r>
              <a:endParaRPr kumimoji="1" lang="en-US" altLang="ja-JP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100" dirty="0">
                  <a:solidFill>
                    <a:schemeClr val="tx1"/>
                  </a:solidFill>
                </a:rPr>
                <a:t>データ</a:t>
              </a:r>
              <a:endParaRPr kumimoji="1" lang="ja-JP" altLang="en-US" sz="1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3" name="直線矢印コネクタ 22"/>
          <p:cNvCxnSpPr>
            <a:stCxn id="13" idx="3"/>
            <a:endCxn id="36" idx="1"/>
          </p:cNvCxnSpPr>
          <p:nvPr/>
        </p:nvCxnSpPr>
        <p:spPr>
          <a:xfrm>
            <a:off x="5292080" y="2878120"/>
            <a:ext cx="1800200" cy="14697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3" idx="3"/>
            <a:endCxn id="30" idx="1"/>
          </p:cNvCxnSpPr>
          <p:nvPr/>
        </p:nvCxnSpPr>
        <p:spPr>
          <a:xfrm flipV="1">
            <a:off x="5292080" y="1706219"/>
            <a:ext cx="1800200" cy="11719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7092280" y="1279581"/>
            <a:ext cx="1584176" cy="853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経済産業局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7092280" y="2420887"/>
            <a:ext cx="1584176" cy="9438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7092280" y="3645024"/>
            <a:ext cx="1584176" cy="9438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審査委員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3" name="直線矢印コネクタ 42"/>
          <p:cNvCxnSpPr>
            <a:stCxn id="13" idx="3"/>
            <a:endCxn id="42" idx="1"/>
          </p:cNvCxnSpPr>
          <p:nvPr/>
        </p:nvCxnSpPr>
        <p:spPr>
          <a:xfrm>
            <a:off x="5292080" y="2878120"/>
            <a:ext cx="1800200" cy="12388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グループ化 45"/>
          <p:cNvGrpSpPr/>
          <p:nvPr/>
        </p:nvGrpSpPr>
        <p:grpSpPr>
          <a:xfrm>
            <a:off x="5821792" y="2370500"/>
            <a:ext cx="961261" cy="1160512"/>
            <a:chOff x="1259632" y="3645024"/>
            <a:chExt cx="1384921" cy="1888976"/>
          </a:xfrm>
          <a:solidFill>
            <a:schemeClr val="bg1"/>
          </a:solidFill>
        </p:grpSpPr>
        <p:sp>
          <p:nvSpPr>
            <p:cNvPr id="47" name="フローチャート : 書類 46"/>
            <p:cNvSpPr/>
            <p:nvPr/>
          </p:nvSpPr>
          <p:spPr>
            <a:xfrm>
              <a:off x="1259632" y="36450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48" name="フローチャート : 書類 47"/>
            <p:cNvSpPr/>
            <p:nvPr/>
          </p:nvSpPr>
          <p:spPr>
            <a:xfrm>
              <a:off x="1412032" y="37974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49" name="フローチャート : 書類 48"/>
            <p:cNvSpPr/>
            <p:nvPr/>
          </p:nvSpPr>
          <p:spPr>
            <a:xfrm>
              <a:off x="1564432" y="3949824"/>
              <a:ext cx="1080121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 smtClean="0">
                  <a:solidFill>
                    <a:schemeClr val="tx1"/>
                  </a:solidFill>
                </a:rPr>
                <a:t>申請書</a:t>
              </a:r>
              <a:endParaRPr kumimoji="1" lang="en-US" altLang="ja-JP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100" dirty="0">
                  <a:solidFill>
                    <a:schemeClr val="tx1"/>
                  </a:solidFill>
                </a:rPr>
                <a:t>データ</a:t>
              </a:r>
              <a:endParaRPr kumimoji="1" lang="ja-JP" alt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メモ 50"/>
          <p:cNvSpPr/>
          <p:nvPr/>
        </p:nvSpPr>
        <p:spPr>
          <a:xfrm>
            <a:off x="3114516" y="4365104"/>
            <a:ext cx="2626936" cy="165618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県連で要件チェックのうえ、</a:t>
            </a:r>
            <a:r>
              <a:rPr lang="ja-JP" altLang="en-US" dirty="0" smtClean="0">
                <a:solidFill>
                  <a:schemeClr val="tx1"/>
                </a:solidFill>
              </a:rPr>
              <a:t>必要があれば不備事項修正・不足書類等取り付け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2" name="上矢印 51"/>
          <p:cNvSpPr/>
          <p:nvPr/>
        </p:nvSpPr>
        <p:spPr>
          <a:xfrm>
            <a:off x="4031940" y="3531012"/>
            <a:ext cx="792088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244961" y="4743141"/>
            <a:ext cx="1728192" cy="1202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商工会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4" name="上矢印 53"/>
          <p:cNvSpPr/>
          <p:nvPr/>
        </p:nvSpPr>
        <p:spPr>
          <a:xfrm>
            <a:off x="647564" y="3683411"/>
            <a:ext cx="792088" cy="90547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支援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824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カギ線コネクタ 65"/>
          <p:cNvCxnSpPr/>
          <p:nvPr/>
        </p:nvCxnSpPr>
        <p:spPr>
          <a:xfrm rot="10800000" flipV="1">
            <a:off x="1979715" y="4689811"/>
            <a:ext cx="1872206" cy="180691"/>
          </a:xfrm>
          <a:prstGeom prst="bentConnector3">
            <a:avLst>
              <a:gd name="adj1" fmla="val 2735"/>
            </a:avLst>
          </a:prstGeom>
          <a:ln w="38100"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審査</a:t>
            </a:r>
            <a:r>
              <a:rPr kumimoji="1" lang="ja-JP" altLang="en-US" dirty="0" smtClean="0"/>
              <a:t>関係フロー（審査員委嘱）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19872" y="1196751"/>
            <a:ext cx="1584176" cy="34930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5004048" y="4483546"/>
            <a:ext cx="2044903" cy="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1979712" y="3458173"/>
            <a:ext cx="4968552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角丸四角形 35"/>
          <p:cNvSpPr/>
          <p:nvPr/>
        </p:nvSpPr>
        <p:spPr>
          <a:xfrm>
            <a:off x="7048951" y="1196751"/>
            <a:ext cx="1584176" cy="55446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>
            <a:off x="1979712" y="2060848"/>
            <a:ext cx="13932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グループ化 45"/>
          <p:cNvGrpSpPr/>
          <p:nvPr/>
        </p:nvGrpSpPr>
        <p:grpSpPr>
          <a:xfrm>
            <a:off x="2290784" y="3996919"/>
            <a:ext cx="961261" cy="1160512"/>
            <a:chOff x="1259632" y="3645024"/>
            <a:chExt cx="1384921" cy="1888976"/>
          </a:xfrm>
          <a:solidFill>
            <a:schemeClr val="bg1"/>
          </a:solidFill>
        </p:grpSpPr>
        <p:sp>
          <p:nvSpPr>
            <p:cNvPr id="47" name="フローチャート : 書類 46"/>
            <p:cNvSpPr/>
            <p:nvPr/>
          </p:nvSpPr>
          <p:spPr>
            <a:xfrm>
              <a:off x="1259632" y="36450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48" name="フローチャート : 書類 47"/>
            <p:cNvSpPr/>
            <p:nvPr/>
          </p:nvSpPr>
          <p:spPr>
            <a:xfrm>
              <a:off x="1412032" y="37974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49" name="フローチャート : 書類 48"/>
            <p:cNvSpPr/>
            <p:nvPr/>
          </p:nvSpPr>
          <p:spPr>
            <a:xfrm>
              <a:off x="1564432" y="3949824"/>
              <a:ext cx="1080121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 smtClean="0">
                  <a:solidFill>
                    <a:schemeClr val="tx1"/>
                  </a:solidFill>
                </a:rPr>
                <a:t>申請書</a:t>
              </a:r>
              <a:endParaRPr kumimoji="1" lang="en-US" altLang="ja-JP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ja-JP" altLang="en-US" sz="1100" dirty="0">
                  <a:solidFill>
                    <a:schemeClr val="tx1"/>
                  </a:solidFill>
                </a:rPr>
                <a:t>データ</a:t>
              </a:r>
              <a:endParaRPr kumimoji="1" lang="ja-JP" alt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スマイル 24"/>
          <p:cNvSpPr/>
          <p:nvPr/>
        </p:nvSpPr>
        <p:spPr>
          <a:xfrm>
            <a:off x="827584" y="1090444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11560" y="177281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審査委員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62074" y="1591632"/>
            <a:ext cx="91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①依頼</a:t>
            </a:r>
            <a:endParaRPr kumimoji="1" lang="ja-JP" altLang="en-US" dirty="0"/>
          </a:p>
        </p:txBody>
      </p:sp>
      <p:sp>
        <p:nvSpPr>
          <p:cNvPr id="44" name="スマイル 43"/>
          <p:cNvSpPr/>
          <p:nvPr/>
        </p:nvSpPr>
        <p:spPr>
          <a:xfrm>
            <a:off x="827584" y="2895822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11560" y="3578194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審査委員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スマイル 49"/>
          <p:cNvSpPr/>
          <p:nvPr/>
        </p:nvSpPr>
        <p:spPr>
          <a:xfrm>
            <a:off x="827584" y="4653136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611560" y="530638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審査委員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395536" y="909756"/>
            <a:ext cx="1584176" cy="583161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1979712" y="2554535"/>
            <a:ext cx="13932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2262074" y="2185203"/>
            <a:ext cx="918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r>
              <a:rPr kumimoji="1" lang="ja-JP" altLang="en-US" dirty="0" smtClean="0"/>
              <a:t>内諾</a:t>
            </a:r>
            <a:endParaRPr kumimoji="1" lang="ja-JP" altLang="en-US" dirty="0"/>
          </a:p>
        </p:txBody>
      </p:sp>
      <p:cxnSp>
        <p:nvCxnSpPr>
          <p:cNvPr id="58" name="直線矢印コネクタ 57"/>
          <p:cNvCxnSpPr/>
          <p:nvPr/>
        </p:nvCxnSpPr>
        <p:spPr>
          <a:xfrm>
            <a:off x="5004048" y="2554535"/>
            <a:ext cx="194421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/>
          <p:cNvSpPr txBox="1"/>
          <p:nvPr/>
        </p:nvSpPr>
        <p:spPr>
          <a:xfrm>
            <a:off x="5277861" y="2185203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③推薦</a:t>
            </a:r>
            <a:endParaRPr kumimoji="1" lang="ja-JP" altLang="en-US" dirty="0"/>
          </a:p>
        </p:txBody>
      </p:sp>
      <p:cxnSp>
        <p:nvCxnSpPr>
          <p:cNvPr id="60" name="直線矢印コネクタ 59"/>
          <p:cNvCxnSpPr/>
          <p:nvPr/>
        </p:nvCxnSpPr>
        <p:spPr>
          <a:xfrm flipH="1">
            <a:off x="1979712" y="3068960"/>
            <a:ext cx="496855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5275633" y="2699628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④</a:t>
            </a:r>
            <a:r>
              <a:rPr lang="ja-JP" altLang="en-US" dirty="0" smtClean="0"/>
              <a:t>委嘱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231302" y="3088841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⑤</a:t>
            </a:r>
            <a:r>
              <a:rPr lang="ja-JP" altLang="en-US" dirty="0"/>
              <a:t>承諾</a:t>
            </a:r>
            <a:endParaRPr kumimoji="1" lang="ja-JP" altLang="en-US" dirty="0"/>
          </a:p>
        </p:txBody>
      </p:sp>
      <p:cxnSp>
        <p:nvCxnSpPr>
          <p:cNvPr id="70" name="カギ線コネクタ 69"/>
          <p:cNvCxnSpPr/>
          <p:nvPr/>
        </p:nvCxnSpPr>
        <p:spPr>
          <a:xfrm flipV="1">
            <a:off x="1979710" y="3996919"/>
            <a:ext cx="5069241" cy="2260937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グループ化 81"/>
          <p:cNvGrpSpPr/>
          <p:nvPr/>
        </p:nvGrpSpPr>
        <p:grpSpPr>
          <a:xfrm>
            <a:off x="2992046" y="5260386"/>
            <a:ext cx="961261" cy="1160512"/>
            <a:chOff x="1259632" y="3645024"/>
            <a:chExt cx="1384921" cy="1888976"/>
          </a:xfrm>
          <a:solidFill>
            <a:schemeClr val="bg1"/>
          </a:solidFill>
        </p:grpSpPr>
        <p:sp>
          <p:nvSpPr>
            <p:cNvPr id="83" name="フローチャート : 書類 82"/>
            <p:cNvSpPr/>
            <p:nvPr/>
          </p:nvSpPr>
          <p:spPr>
            <a:xfrm>
              <a:off x="1259632" y="36450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84" name="フローチャート : 書類 83"/>
            <p:cNvSpPr/>
            <p:nvPr/>
          </p:nvSpPr>
          <p:spPr>
            <a:xfrm>
              <a:off x="1412032" y="3797424"/>
              <a:ext cx="1080120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solidFill>
                  <a:schemeClr val="tx1"/>
                </a:solidFill>
              </a:endParaRPr>
            </a:p>
          </p:txBody>
        </p:sp>
        <p:sp>
          <p:nvSpPr>
            <p:cNvPr id="85" name="フローチャート : 書類 84"/>
            <p:cNvSpPr/>
            <p:nvPr/>
          </p:nvSpPr>
          <p:spPr>
            <a:xfrm>
              <a:off x="1564432" y="3949824"/>
              <a:ext cx="1080121" cy="1584176"/>
            </a:xfrm>
            <a:prstGeom prst="flowChartDocumen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 smtClean="0">
                  <a:solidFill>
                    <a:schemeClr val="tx1"/>
                  </a:solidFill>
                </a:rPr>
                <a:t>審査票</a:t>
              </a:r>
              <a:endParaRPr kumimoji="1" lang="ja-JP" alt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100" name="テキスト ボックス 99"/>
          <p:cNvSpPr txBox="1"/>
          <p:nvPr/>
        </p:nvSpPr>
        <p:spPr>
          <a:xfrm>
            <a:off x="5004048" y="454982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⑥審査</a:t>
            </a:r>
            <a:r>
              <a:rPr lang="ja-JP" altLang="en-US" dirty="0"/>
              <a:t>実績報告</a:t>
            </a:r>
            <a:endParaRPr kumimoji="1" lang="ja-JP" altLang="en-US" dirty="0"/>
          </a:p>
        </p:txBody>
      </p:sp>
      <p:cxnSp>
        <p:nvCxnSpPr>
          <p:cNvPr id="102" name="直線矢印コネクタ 101"/>
          <p:cNvCxnSpPr/>
          <p:nvPr/>
        </p:nvCxnSpPr>
        <p:spPr>
          <a:xfrm flipH="1">
            <a:off x="1979714" y="6514527"/>
            <a:ext cx="5069241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4818032" y="614519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⑦審査料</a:t>
            </a:r>
            <a:r>
              <a:rPr lang="ja-JP" altLang="en-US" dirty="0"/>
              <a:t>送金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1173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テキスト ボックス 58"/>
          <p:cNvSpPr txBox="1"/>
          <p:nvPr/>
        </p:nvSpPr>
        <p:spPr>
          <a:xfrm>
            <a:off x="2051720" y="1588150"/>
            <a:ext cx="1287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③採択決定通知交付決定通知等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採択通知・交付決定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3419872" y="1196751"/>
            <a:ext cx="1584176" cy="42484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 flipV="1">
            <a:off x="1979712" y="3817864"/>
            <a:ext cx="5256584" cy="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角丸四角形 35"/>
          <p:cNvSpPr/>
          <p:nvPr/>
        </p:nvSpPr>
        <p:spPr>
          <a:xfrm>
            <a:off x="7236296" y="1184134"/>
            <a:ext cx="1584176" cy="55446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>
            <a:off x="5004048" y="1916832"/>
            <a:ext cx="257059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スマイル 24"/>
          <p:cNvSpPr/>
          <p:nvPr/>
        </p:nvSpPr>
        <p:spPr>
          <a:xfrm>
            <a:off x="827584" y="1090444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11560" y="177281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119381" y="1547500"/>
            <a:ext cx="204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①採択不採択通知</a:t>
            </a:r>
            <a:endParaRPr kumimoji="1" lang="ja-JP" altLang="en-US" dirty="0"/>
          </a:p>
        </p:txBody>
      </p:sp>
      <p:sp>
        <p:nvSpPr>
          <p:cNvPr id="44" name="スマイル 43"/>
          <p:cNvSpPr/>
          <p:nvPr/>
        </p:nvSpPr>
        <p:spPr>
          <a:xfrm>
            <a:off x="827584" y="2895822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611560" y="3578194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スマイル 49"/>
          <p:cNvSpPr/>
          <p:nvPr/>
        </p:nvSpPr>
        <p:spPr>
          <a:xfrm>
            <a:off x="827584" y="4653136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611560" y="530638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395536" y="909756"/>
            <a:ext cx="1584176" cy="583161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矢印コネクタ 57"/>
          <p:cNvCxnSpPr>
            <a:stCxn id="51" idx="2"/>
          </p:cNvCxnSpPr>
          <p:nvPr/>
        </p:nvCxnSpPr>
        <p:spPr>
          <a:xfrm flipH="1">
            <a:off x="5004048" y="2568116"/>
            <a:ext cx="259228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>
            <a:endCxn id="53" idx="1"/>
          </p:cNvCxnSpPr>
          <p:nvPr/>
        </p:nvCxnSpPr>
        <p:spPr>
          <a:xfrm>
            <a:off x="1979714" y="4364115"/>
            <a:ext cx="187669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円/楕円 2"/>
          <p:cNvSpPr/>
          <p:nvPr/>
        </p:nvSpPr>
        <p:spPr>
          <a:xfrm>
            <a:off x="7588112" y="1269299"/>
            <a:ext cx="880543" cy="870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ja-JP" altLang="en-US" dirty="0" smtClean="0"/>
              <a:t>採択決定</a:t>
            </a:r>
            <a:endParaRPr kumimoji="1" lang="ja-JP" altLang="en-US" dirty="0"/>
          </a:p>
        </p:txBody>
      </p:sp>
      <p:sp>
        <p:nvSpPr>
          <p:cNvPr id="51" name="円/楕円 50"/>
          <p:cNvSpPr/>
          <p:nvPr/>
        </p:nvSpPr>
        <p:spPr>
          <a:xfrm>
            <a:off x="7596336" y="2132856"/>
            <a:ext cx="880543" cy="870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dirty="0"/>
              <a:t>交付</a:t>
            </a:r>
            <a:r>
              <a:rPr kumimoji="1" lang="ja-JP" altLang="en-US" dirty="0" smtClean="0"/>
              <a:t>決定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91389" y="2195572"/>
            <a:ext cx="2044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r>
              <a:rPr kumimoji="1" lang="ja-JP" altLang="en-US" dirty="0" smtClean="0"/>
              <a:t>交付決定通知</a:t>
            </a:r>
            <a:endParaRPr kumimoji="1" lang="ja-JP" altLang="en-US" dirty="0"/>
          </a:p>
        </p:txBody>
      </p:sp>
      <p:sp>
        <p:nvSpPr>
          <p:cNvPr id="53" name="円/楕円 52"/>
          <p:cNvSpPr/>
          <p:nvPr/>
        </p:nvSpPr>
        <p:spPr>
          <a:xfrm>
            <a:off x="3727460" y="4236630"/>
            <a:ext cx="880543" cy="870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dirty="0"/>
              <a:t>説明会</a:t>
            </a:r>
            <a:endParaRPr kumimoji="1"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231301" y="3965527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⑤参加</a:t>
            </a:r>
            <a:endParaRPr kumimoji="1" lang="ja-JP" altLang="en-US" dirty="0"/>
          </a:p>
        </p:txBody>
      </p:sp>
      <p:cxnSp>
        <p:nvCxnSpPr>
          <p:cNvPr id="63" name="直線矢印コネクタ 62"/>
          <p:cNvCxnSpPr>
            <a:stCxn id="53" idx="3"/>
          </p:cNvCxnSpPr>
          <p:nvPr/>
        </p:nvCxnSpPr>
        <p:spPr>
          <a:xfrm flipH="1" flipV="1">
            <a:off x="1969746" y="4977172"/>
            <a:ext cx="1886667" cy="24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185556" y="4979758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⑥説明</a:t>
            </a:r>
            <a:endParaRPr kumimoji="1" lang="ja-JP" altLang="en-US" dirty="0"/>
          </a:p>
        </p:txBody>
      </p:sp>
      <p:sp>
        <p:nvSpPr>
          <p:cNvPr id="67" name="円/楕円 66"/>
          <p:cNvSpPr/>
          <p:nvPr/>
        </p:nvSpPr>
        <p:spPr>
          <a:xfrm>
            <a:off x="3694022" y="1825357"/>
            <a:ext cx="1166010" cy="811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dirty="0" smtClean="0"/>
              <a:t>手引き等作成</a:t>
            </a:r>
            <a:endParaRPr kumimoji="1" lang="ja-JP" altLang="en-US" dirty="0"/>
          </a:p>
        </p:txBody>
      </p:sp>
      <p:cxnSp>
        <p:nvCxnSpPr>
          <p:cNvPr id="68" name="直線矢印コネクタ 67"/>
          <p:cNvCxnSpPr>
            <a:stCxn id="67" idx="2"/>
            <a:endCxn id="27" idx="3"/>
          </p:cNvCxnSpPr>
          <p:nvPr/>
        </p:nvCxnSpPr>
        <p:spPr>
          <a:xfrm flipH="1">
            <a:off x="1763688" y="2231135"/>
            <a:ext cx="1930334" cy="71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角丸四角形 74"/>
          <p:cNvSpPr/>
          <p:nvPr/>
        </p:nvSpPr>
        <p:spPr>
          <a:xfrm>
            <a:off x="3491880" y="6021288"/>
            <a:ext cx="1368152" cy="7207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商工会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76" name="直線矢印コネクタ 75"/>
          <p:cNvCxnSpPr/>
          <p:nvPr/>
        </p:nvCxnSpPr>
        <p:spPr>
          <a:xfrm flipH="1" flipV="1">
            <a:off x="3995936" y="5052037"/>
            <a:ext cx="8224" cy="914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3143172" y="5596843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⑤参加</a:t>
            </a:r>
            <a:endParaRPr kumimoji="1" lang="ja-JP" altLang="en-US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185555" y="2788479"/>
            <a:ext cx="1153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商工会経由も可</a:t>
            </a:r>
            <a:endParaRPr kumimoji="1" lang="ja-JP" altLang="en-US" dirty="0"/>
          </a:p>
        </p:txBody>
      </p:sp>
      <p:cxnSp>
        <p:nvCxnSpPr>
          <p:cNvPr id="87" name="直線矢印コネクタ 86"/>
          <p:cNvCxnSpPr/>
          <p:nvPr/>
        </p:nvCxnSpPr>
        <p:spPr>
          <a:xfrm>
            <a:off x="4347752" y="5107150"/>
            <a:ext cx="8224" cy="9141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4491768" y="5528062"/>
            <a:ext cx="1024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⑥説明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2757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変更</a:t>
            </a:r>
            <a:r>
              <a:rPr lang="ja-JP" altLang="en-US" dirty="0"/>
              <a:t>承認</a:t>
            </a:r>
            <a:r>
              <a:rPr lang="ja-JP" altLang="en-US" dirty="0" smtClean="0"/>
              <a:t>等補助金手続き</a:t>
            </a:r>
            <a:endParaRPr kumimoji="1" lang="ja-JP" altLang="en-US" dirty="0"/>
          </a:p>
        </p:txBody>
      </p:sp>
      <p:sp>
        <p:nvSpPr>
          <p:cNvPr id="13" name="角丸四角形 12"/>
          <p:cNvSpPr/>
          <p:nvPr/>
        </p:nvSpPr>
        <p:spPr>
          <a:xfrm>
            <a:off x="4860032" y="965191"/>
            <a:ext cx="1177319" cy="42484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県連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691680" y="2645066"/>
            <a:ext cx="3600399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角丸四角形 35"/>
          <p:cNvSpPr/>
          <p:nvPr/>
        </p:nvSpPr>
        <p:spPr>
          <a:xfrm>
            <a:off x="7236296" y="982134"/>
            <a:ext cx="1584176" cy="57466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全国連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5" name="スマイル 24"/>
          <p:cNvSpPr/>
          <p:nvPr/>
        </p:nvSpPr>
        <p:spPr>
          <a:xfrm>
            <a:off x="539552" y="1090444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23528" y="177281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4" name="スマイル 43"/>
          <p:cNvSpPr/>
          <p:nvPr/>
        </p:nvSpPr>
        <p:spPr>
          <a:xfrm>
            <a:off x="539552" y="2895822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323528" y="3578194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スマイル 49"/>
          <p:cNvSpPr/>
          <p:nvPr/>
        </p:nvSpPr>
        <p:spPr>
          <a:xfrm>
            <a:off x="539552" y="4653136"/>
            <a:ext cx="720080" cy="64807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23528" y="5306386"/>
            <a:ext cx="1152128" cy="93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事業者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107504" y="909756"/>
            <a:ext cx="1584176" cy="5831612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3030296" y="965190"/>
            <a:ext cx="1177319" cy="424847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商工会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63688" y="2703742"/>
            <a:ext cx="119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①変更申請等相談</a:t>
            </a:r>
            <a:endParaRPr kumimoji="1" lang="ja-JP" altLang="en-US" dirty="0"/>
          </a:p>
        </p:txBody>
      </p:sp>
      <p:cxnSp>
        <p:nvCxnSpPr>
          <p:cNvPr id="37" name="直線矢印コネクタ 36"/>
          <p:cNvCxnSpPr>
            <a:endCxn id="46" idx="2"/>
          </p:cNvCxnSpPr>
          <p:nvPr/>
        </p:nvCxnSpPr>
        <p:spPr>
          <a:xfrm flipV="1">
            <a:off x="1691680" y="3434127"/>
            <a:ext cx="5976664" cy="41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1763688" y="3503383"/>
            <a:ext cx="119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②</a:t>
            </a:r>
            <a:r>
              <a:rPr kumimoji="1" lang="ja-JP" altLang="en-US" dirty="0" smtClean="0"/>
              <a:t>変更申請等申請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5004048" y="2971146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チェック</a:t>
            </a:r>
            <a:endParaRPr kumimoji="1" lang="ja-JP" altLang="en-US" dirty="0"/>
          </a:p>
        </p:txBody>
      </p:sp>
      <p:sp>
        <p:nvSpPr>
          <p:cNvPr id="46" name="円/楕円 45"/>
          <p:cNvSpPr/>
          <p:nvPr/>
        </p:nvSpPr>
        <p:spPr>
          <a:xfrm>
            <a:off x="7668344" y="2971145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受付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>
            <a:stCxn id="46" idx="4"/>
          </p:cNvCxnSpPr>
          <p:nvPr/>
        </p:nvCxnSpPr>
        <p:spPr>
          <a:xfrm>
            <a:off x="8100392" y="3897108"/>
            <a:ext cx="0" cy="449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円/楕円 48"/>
          <p:cNvSpPr/>
          <p:nvPr/>
        </p:nvSpPr>
        <p:spPr>
          <a:xfrm>
            <a:off x="7668344" y="4263903"/>
            <a:ext cx="864096" cy="9259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承認</a:t>
            </a:r>
            <a:endParaRPr kumimoji="1" lang="ja-JP" altLang="en-US" dirty="0"/>
          </a:p>
        </p:txBody>
      </p:sp>
      <p:cxnSp>
        <p:nvCxnSpPr>
          <p:cNvPr id="54" name="直線矢印コネクタ 53"/>
          <p:cNvCxnSpPr>
            <a:stCxn id="49" idx="2"/>
          </p:cNvCxnSpPr>
          <p:nvPr/>
        </p:nvCxnSpPr>
        <p:spPr>
          <a:xfrm flipH="1">
            <a:off x="1691680" y="4726885"/>
            <a:ext cx="59766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線吹き出し 1 (枠付き) 21"/>
          <p:cNvSpPr/>
          <p:nvPr/>
        </p:nvSpPr>
        <p:spPr>
          <a:xfrm>
            <a:off x="6804248" y="3691226"/>
            <a:ext cx="720080" cy="792088"/>
          </a:xfrm>
          <a:prstGeom prst="borderCallout1">
            <a:avLst>
              <a:gd name="adj1" fmla="val 24249"/>
              <a:gd name="adj2" fmla="val 105852"/>
              <a:gd name="adj3" fmla="val 6490"/>
              <a:gd name="adj4" fmla="val 1260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受付承認は月２回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7596336" y="4215749"/>
            <a:ext cx="72008" cy="1304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6037351" y="4726885"/>
            <a:ext cx="1192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③</a:t>
            </a:r>
            <a:r>
              <a:rPr kumimoji="1" lang="ja-JP" altLang="en-US" dirty="0" smtClean="0"/>
              <a:t>変更申請等承認</a:t>
            </a:r>
            <a:endParaRPr kumimoji="1" lang="ja-JP" altLang="en-US" dirty="0"/>
          </a:p>
        </p:txBody>
      </p:sp>
      <p:sp>
        <p:nvSpPr>
          <p:cNvPr id="34" name="左矢印 33"/>
          <p:cNvSpPr/>
          <p:nvPr/>
        </p:nvSpPr>
        <p:spPr>
          <a:xfrm>
            <a:off x="1763688" y="1196752"/>
            <a:ext cx="1192964" cy="1224136"/>
          </a:xfrm>
          <a:prstGeom prst="leftArrow">
            <a:avLst>
              <a:gd name="adj1" fmla="val 66867"/>
              <a:gd name="adj2" fmla="val 364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事業実施支援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182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663</Words>
  <Application>Microsoft Office PowerPoint</Application>
  <PresentationFormat>画面に合わせる (4:3)</PresentationFormat>
  <Paragraphs>151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小規模事業者持続化補助金に係る地方事務局業務の流れ</vt:lpstr>
      <vt:lpstr>PowerPoint プレゼンテーション</vt:lpstr>
      <vt:lpstr>小規模事業者持続化補助金に関する都道府県連の業務①</vt:lpstr>
      <vt:lpstr>小規模事業者持続化補助金に関する都道府県連の業務②</vt:lpstr>
      <vt:lpstr>小規模事業者持続化補助金に関する商工会に協力いただく業務</vt:lpstr>
      <vt:lpstr>申請受付関係フロー</vt:lpstr>
      <vt:lpstr>審査関係フロー（審査員委嘱）</vt:lpstr>
      <vt:lpstr>採択通知・交付決定</vt:lpstr>
      <vt:lpstr>変更承認等補助金手続き</vt:lpstr>
      <vt:lpstr>実績報告・確定・精算手続き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土井 和雄</dc:creator>
  <cp:lastModifiedBy>土井 和雄</cp:lastModifiedBy>
  <cp:revision>41</cp:revision>
  <cp:lastPrinted>2015-03-12T10:29:08Z</cp:lastPrinted>
  <dcterms:created xsi:type="dcterms:W3CDTF">2015-02-23T01:18:41Z</dcterms:created>
  <dcterms:modified xsi:type="dcterms:W3CDTF">2015-03-12T10:38:38Z</dcterms:modified>
</cp:coreProperties>
</file>